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665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228600" cy="6858000"/>
          </a:xfrm>
          <a:prstGeom prst="rect">
            <a:avLst/>
          </a:prstGeom>
          <a:solidFill>
            <a:srgbClr val="1F24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31520" y="548640"/>
            <a:ext cx="105156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4000" b="1">
                <a:solidFill>
                  <a:srgbClr val="FFFFFF"/>
                </a:solidFill>
              </a:rPr>
              <a:t>[Company Name]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828800"/>
            <a:ext cx="1051560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sz="2200">
                <a:solidFill>
                  <a:srgbClr val="FFFFFF"/>
                </a:solidFill>
              </a:rPr>
              <a:t>Mini-storage development opportunity</a:t>
            </a:r>
          </a:p>
          <a:p>
            <a:pPr>
              <a:spcAft>
                <a:spcPts val="1200"/>
              </a:spcAft>
            </a:pPr>
            <a:r>
              <a:rPr sz="2200">
                <a:solidFill>
                  <a:srgbClr val="FFFFFF"/>
                </a:solidFill>
              </a:rPr>
              <a:t>[City, State] · [Date]</a:t>
            </a:r>
          </a:p>
          <a:p>
            <a:pPr>
              <a:spcAft>
                <a:spcPts val="1200"/>
              </a:spcAft>
            </a:pPr>
            <a:r>
              <a:rPr sz="2200">
                <a:solidFill>
                  <a:srgbClr val="FFFFFF"/>
                </a:solidFill>
              </a:rPr>
              <a:t>Sourced with SpecStorage — Expert sourcing for every square foot.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228600" cy="6858000"/>
          </a:xfrm>
          <a:prstGeom prst="rect">
            <a:avLst/>
          </a:prstGeom>
          <a:solidFill>
            <a:srgbClr val="1665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31520" y="548640"/>
            <a:ext cx="105156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200" b="1">
                <a:solidFill>
                  <a:srgbClr val="1F2422"/>
                </a:solidFill>
              </a:rPr>
              <a:t>The Opportunity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828800"/>
            <a:ext cx="1051560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sz="2000">
                <a:solidFill>
                  <a:srgbClr val="1F2422"/>
                </a:solidFill>
              </a:rPr>
              <a:t>•  Self-storage demand driven by moving, downsizing, small business and housing density</a:t>
            </a:r>
          </a:p>
          <a:p>
            <a:pPr>
              <a:spcAft>
                <a:spcPts val="1200"/>
              </a:spcAft>
            </a:pPr>
            <a:r>
              <a:rPr sz="2000">
                <a:solidFill>
                  <a:srgbClr val="1F2422"/>
                </a:solidFill>
              </a:rPr>
              <a:t>•  [Market]: [X] sq ft of storage per capita vs. U.S. avg ~7.5</a:t>
            </a:r>
          </a:p>
          <a:p>
            <a:pPr>
              <a:spcAft>
                <a:spcPts val="1200"/>
              </a:spcAft>
            </a:pPr>
            <a:r>
              <a:rPr sz="2000">
                <a:solidFill>
                  <a:srgbClr val="1F2422"/>
                </a:solidFill>
              </a:rPr>
              <a:t>•  Nearest competitors: [names] at [X]% occupancy</a:t>
            </a:r>
          </a:p>
          <a:p>
            <a:pPr>
              <a:spcAft>
                <a:spcPts val="1200"/>
              </a:spcAft>
            </a:pPr>
            <a:r>
              <a:rPr sz="2000">
                <a:solidFill>
                  <a:srgbClr val="1F2422"/>
                </a:solidFill>
              </a:rPr>
              <a:t>•  [Insert map or demand chart]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228600" cy="6858000"/>
          </a:xfrm>
          <a:prstGeom prst="rect">
            <a:avLst/>
          </a:prstGeom>
          <a:solidFill>
            <a:srgbClr val="1665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31520" y="548640"/>
            <a:ext cx="105156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200" b="1">
                <a:solidFill>
                  <a:srgbClr val="1F2422"/>
                </a:solidFill>
              </a:rPr>
              <a:t>The Site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828800"/>
            <a:ext cx="1051560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sz="2000">
                <a:solidFill>
                  <a:srgbClr val="1F2422"/>
                </a:solidFill>
              </a:rPr>
              <a:t>•  Address / ZIP: [ ]</a:t>
            </a:r>
          </a:p>
          <a:p>
            <a:pPr>
              <a:spcAft>
                <a:spcPts val="1200"/>
              </a:spcAft>
            </a:pPr>
            <a:r>
              <a:rPr sz="2000">
                <a:solidFill>
                  <a:srgbClr val="1F2422"/>
                </a:solidFill>
              </a:rPr>
              <a:t>•  Acreage: [ ] · Zoning: [ ] · Status: [owned / under contract]</a:t>
            </a:r>
          </a:p>
          <a:p>
            <a:pPr>
              <a:spcAft>
                <a:spcPts val="1200"/>
              </a:spcAft>
            </a:pPr>
            <a:r>
              <a:rPr sz="2000">
                <a:solidFill>
                  <a:srgbClr val="1F2422"/>
                </a:solidFill>
              </a:rPr>
              <a:t>•  Traffic count, visibility, access: [ ]</a:t>
            </a:r>
          </a:p>
          <a:p>
            <a:pPr>
              <a:spcAft>
                <a:spcPts val="1200"/>
              </a:spcAft>
            </a:pPr>
            <a:r>
              <a:rPr sz="2000">
                <a:solidFill>
                  <a:srgbClr val="1F2422"/>
                </a:solidFill>
              </a:rPr>
              <a:t>•  [Insert site plan]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228600" cy="6858000"/>
          </a:xfrm>
          <a:prstGeom prst="rect">
            <a:avLst/>
          </a:prstGeom>
          <a:solidFill>
            <a:srgbClr val="1665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31520" y="548640"/>
            <a:ext cx="105156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200" b="1">
                <a:solidFill>
                  <a:srgbClr val="1F2422"/>
                </a:solidFill>
              </a:rPr>
              <a:t>The Facility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828800"/>
            <a:ext cx="1051560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sz="2000">
                <a:solidFill>
                  <a:srgbClr val="1F2422"/>
                </a:solidFill>
              </a:rPr>
              <a:t>•  Building type: [drive-up / climate / hybrid / multi-story]</a:t>
            </a:r>
          </a:p>
          <a:p>
            <a:pPr>
              <a:spcAft>
                <a:spcPts val="1200"/>
              </a:spcAft>
            </a:pPr>
            <a:r>
              <a:rPr sz="2000">
                <a:solidFill>
                  <a:srgbClr val="1F2422"/>
                </a:solidFill>
              </a:rPr>
              <a:t>•  Net rentable sq ft: [ ] · Units: [ ]</a:t>
            </a:r>
          </a:p>
          <a:p>
            <a:pPr>
              <a:spcAft>
                <a:spcPts val="1200"/>
              </a:spcAft>
            </a:pPr>
            <a:r>
              <a:rPr sz="2000">
                <a:solidFill>
                  <a:srgbClr val="1F2422"/>
                </a:solidFill>
              </a:rPr>
              <a:t>•  Unit mix: 5x10 [ ], 10x10 [ ], 10x20 [ ], RV/boat [ ]</a:t>
            </a:r>
          </a:p>
          <a:p>
            <a:pPr>
              <a:spcAft>
                <a:spcPts val="1200"/>
              </a:spcAft>
            </a:pPr>
            <a:r>
              <a:rPr sz="2000">
                <a:solidFill>
                  <a:srgbClr val="1F2422"/>
                </a:solidFill>
              </a:rPr>
              <a:t>•  Steel kit sourced through SpecStorage; lead time [ ] weeks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228600" cy="6858000"/>
          </a:xfrm>
          <a:prstGeom prst="rect">
            <a:avLst/>
          </a:prstGeom>
          <a:solidFill>
            <a:srgbClr val="1665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31520" y="548640"/>
            <a:ext cx="105156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200" b="1">
                <a:solidFill>
                  <a:srgbClr val="1F2422"/>
                </a:solidFill>
              </a:rPr>
              <a:t>Project Budget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31520" y="1828800"/>
          <a:ext cx="10698480" cy="3200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49240"/>
                <a:gridCol w="5349240"/>
              </a:tblGrid>
              <a:tr h="457200">
                <a:tc>
                  <a:txBody>
                    <a:bodyPr/>
                    <a:lstStyle/>
                    <a:p>
                      <a:r>
                        <a:rPr sz="1400" b="1">
                          <a:solidFill>
                            <a:srgbClr val="FFFFFF"/>
                          </a:solidFill>
                        </a:rPr>
                        <a:t>Item</a:t>
                      </a:r>
                    </a:p>
                  </a:txBody>
                  <a:tcPr>
                    <a:solidFill>
                      <a:srgbClr val="16653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1">
                          <a:solidFill>
                            <a:srgbClr val="FFFFFF"/>
                          </a:solidFill>
                        </a:rPr>
                        <a:t>Amount</a:t>
                      </a:r>
                    </a:p>
                  </a:txBody>
                  <a:tcPr>
                    <a:solidFill>
                      <a:srgbClr val="166534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rgbClr val="1F2422"/>
                          </a:solidFill>
                        </a:rPr>
                        <a:t>Land</a:t>
                      </a:r>
                    </a:p>
                  </a:txBody>
                  <a:tcPr>
                    <a:solidFill>
                      <a:srgbClr val="F1F5F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rgbClr val="1F2422"/>
                          </a:solidFill>
                        </a:rPr>
                        <a:t>$[ ]</a:t>
                      </a:r>
                    </a:p>
                  </a:txBody>
                  <a:tcPr>
                    <a:solidFill>
                      <a:srgbClr val="F1F5F2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rgbClr val="1F2422"/>
                          </a:solidFill>
                        </a:rPr>
                        <a:t>Site work &amp; paving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rgbClr val="1F2422"/>
                          </a:solidFill>
                        </a:rPr>
                        <a:t>$[ ]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rgbClr val="1F2422"/>
                          </a:solidFill>
                        </a:rPr>
                        <a:t>Buildings (kit + erection)</a:t>
                      </a:r>
                    </a:p>
                  </a:txBody>
                  <a:tcPr>
                    <a:solidFill>
                      <a:srgbClr val="F1F5F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rgbClr val="1F2422"/>
                          </a:solidFill>
                        </a:rPr>
                        <a:t>$[ ]</a:t>
                      </a:r>
                    </a:p>
                  </a:txBody>
                  <a:tcPr>
                    <a:solidFill>
                      <a:srgbClr val="F1F5F2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rgbClr val="1F2422"/>
                          </a:solidFill>
                        </a:rPr>
                        <a:t>Permits, design, soft costs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rgbClr val="1F2422"/>
                          </a:solidFill>
                        </a:rPr>
                        <a:t>$[ ]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rgbClr val="1F2422"/>
                          </a:solidFill>
                        </a:rPr>
                        <a:t>Contingency (5–10%)</a:t>
                      </a:r>
                    </a:p>
                  </a:txBody>
                  <a:tcPr>
                    <a:solidFill>
                      <a:srgbClr val="F1F5F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rgbClr val="1F2422"/>
                          </a:solidFill>
                        </a:rPr>
                        <a:t>$[ ]</a:t>
                      </a:r>
                    </a:p>
                  </a:txBody>
                  <a:tcPr>
                    <a:solidFill>
                      <a:srgbClr val="F1F5F2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rgbClr val="1F2422"/>
                          </a:solidFill>
                        </a:rPr>
                        <a:t>Total project cost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rgbClr val="1F2422"/>
                          </a:solidFill>
                        </a:rPr>
                        <a:t>$[ ]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228600" cy="6858000"/>
          </a:xfrm>
          <a:prstGeom prst="rect">
            <a:avLst/>
          </a:prstGeom>
          <a:solidFill>
            <a:srgbClr val="1665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31520" y="548640"/>
            <a:ext cx="105156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200" b="1">
                <a:solidFill>
                  <a:srgbClr val="1F2422"/>
                </a:solidFill>
              </a:rPr>
              <a:t>5-Year Projections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31520" y="1828800"/>
          <a:ext cx="10698480" cy="2743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83080"/>
                <a:gridCol w="1783080"/>
                <a:gridCol w="1783080"/>
                <a:gridCol w="1783080"/>
                <a:gridCol w="1783080"/>
                <a:gridCol w="1783080"/>
              </a:tblGrid>
              <a:tr h="457200">
                <a:tc>
                  <a:txBody>
                    <a:bodyPr/>
                    <a:lstStyle/>
                    <a:p>
                      <a:r>
                        <a:rPr sz="1400" b="1">
                          <a:solidFill>
                            <a:srgbClr val="FFFFFF"/>
                          </a:solidFill>
                        </a:rPr>
                        <a:t/>
                      </a:r>
                    </a:p>
                  </a:txBody>
                  <a:tcPr>
                    <a:solidFill>
                      <a:srgbClr val="16653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1">
                          <a:solidFill>
                            <a:srgbClr val="FFFFFF"/>
                          </a:solidFill>
                        </a:rPr>
                        <a:t>Year 1</a:t>
                      </a:r>
                    </a:p>
                  </a:txBody>
                  <a:tcPr>
                    <a:solidFill>
                      <a:srgbClr val="16653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1">
                          <a:solidFill>
                            <a:srgbClr val="FFFFFF"/>
                          </a:solidFill>
                        </a:rPr>
                        <a:t>Year 2</a:t>
                      </a:r>
                    </a:p>
                  </a:txBody>
                  <a:tcPr>
                    <a:solidFill>
                      <a:srgbClr val="16653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1">
                          <a:solidFill>
                            <a:srgbClr val="FFFFFF"/>
                          </a:solidFill>
                        </a:rPr>
                        <a:t>Year 3</a:t>
                      </a:r>
                    </a:p>
                  </a:txBody>
                  <a:tcPr>
                    <a:solidFill>
                      <a:srgbClr val="16653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1">
                          <a:solidFill>
                            <a:srgbClr val="FFFFFF"/>
                          </a:solidFill>
                        </a:rPr>
                        <a:t>Year 4</a:t>
                      </a:r>
                    </a:p>
                  </a:txBody>
                  <a:tcPr>
                    <a:solidFill>
                      <a:srgbClr val="16653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1">
                          <a:solidFill>
                            <a:srgbClr val="FFFFFF"/>
                          </a:solidFill>
                        </a:rPr>
                        <a:t>Year 5</a:t>
                      </a:r>
                    </a:p>
                  </a:txBody>
                  <a:tcPr>
                    <a:solidFill>
                      <a:srgbClr val="166534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rgbClr val="1F2422"/>
                          </a:solidFill>
                        </a:rPr>
                        <a:t>Occupancy</a:t>
                      </a:r>
                    </a:p>
                  </a:txBody>
                  <a:tcPr>
                    <a:solidFill>
                      <a:srgbClr val="F1F5F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rgbClr val="1F2422"/>
                          </a:solidFill>
                        </a:rPr>
                        <a:t>[ ]%</a:t>
                      </a:r>
                    </a:p>
                  </a:txBody>
                  <a:tcPr>
                    <a:solidFill>
                      <a:srgbClr val="F1F5F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rgbClr val="1F2422"/>
                          </a:solidFill>
                        </a:rPr>
                        <a:t>[ ]%</a:t>
                      </a:r>
                    </a:p>
                  </a:txBody>
                  <a:tcPr>
                    <a:solidFill>
                      <a:srgbClr val="F1F5F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rgbClr val="1F2422"/>
                          </a:solidFill>
                        </a:rPr>
                        <a:t>[ ]%</a:t>
                      </a:r>
                    </a:p>
                  </a:txBody>
                  <a:tcPr>
                    <a:solidFill>
                      <a:srgbClr val="F1F5F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rgbClr val="1F2422"/>
                          </a:solidFill>
                        </a:rPr>
                        <a:t>[ ]%</a:t>
                      </a:r>
                    </a:p>
                  </a:txBody>
                  <a:tcPr>
                    <a:solidFill>
                      <a:srgbClr val="F1F5F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rgbClr val="1F2422"/>
                          </a:solidFill>
                        </a:rPr>
                        <a:t>[ ]%</a:t>
                      </a:r>
                    </a:p>
                  </a:txBody>
                  <a:tcPr>
                    <a:solidFill>
                      <a:srgbClr val="F1F5F2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rgbClr val="1F2422"/>
                          </a:solidFill>
                        </a:rPr>
                        <a:t>Revenue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rgbClr val="1F2422"/>
                          </a:solidFill>
                        </a:rPr>
                        <a:t>$[ ]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rgbClr val="1F2422"/>
                          </a:solidFill>
                        </a:rPr>
                        <a:t>$[ ]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rgbClr val="1F2422"/>
                          </a:solidFill>
                        </a:rPr>
                        <a:t>$[ ]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rgbClr val="1F2422"/>
                          </a:solidFill>
                        </a:rPr>
                        <a:t>$[ ]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rgbClr val="1F2422"/>
                          </a:solidFill>
                        </a:rPr>
                        <a:t>$[ ]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rgbClr val="1F2422"/>
                          </a:solidFill>
                        </a:rPr>
                        <a:t>Operating expenses</a:t>
                      </a:r>
                    </a:p>
                  </a:txBody>
                  <a:tcPr>
                    <a:solidFill>
                      <a:srgbClr val="F1F5F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rgbClr val="1F2422"/>
                          </a:solidFill>
                        </a:rPr>
                        <a:t>$[ ]</a:t>
                      </a:r>
                    </a:p>
                  </a:txBody>
                  <a:tcPr>
                    <a:solidFill>
                      <a:srgbClr val="F1F5F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rgbClr val="1F2422"/>
                          </a:solidFill>
                        </a:rPr>
                        <a:t>$[ ]</a:t>
                      </a:r>
                    </a:p>
                  </a:txBody>
                  <a:tcPr>
                    <a:solidFill>
                      <a:srgbClr val="F1F5F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rgbClr val="1F2422"/>
                          </a:solidFill>
                        </a:rPr>
                        <a:t>$[ ]</a:t>
                      </a:r>
                    </a:p>
                  </a:txBody>
                  <a:tcPr>
                    <a:solidFill>
                      <a:srgbClr val="F1F5F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rgbClr val="1F2422"/>
                          </a:solidFill>
                        </a:rPr>
                        <a:t>$[ ]</a:t>
                      </a:r>
                    </a:p>
                  </a:txBody>
                  <a:tcPr>
                    <a:solidFill>
                      <a:srgbClr val="F1F5F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rgbClr val="1F2422"/>
                          </a:solidFill>
                        </a:rPr>
                        <a:t>$[ ]</a:t>
                      </a:r>
                    </a:p>
                  </a:txBody>
                  <a:tcPr>
                    <a:solidFill>
                      <a:srgbClr val="F1F5F2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rgbClr val="1F2422"/>
                          </a:solidFill>
                        </a:rPr>
                        <a:t>Net operating income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rgbClr val="1F2422"/>
                          </a:solidFill>
                        </a:rPr>
                        <a:t>$[ ]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rgbClr val="1F2422"/>
                          </a:solidFill>
                        </a:rPr>
                        <a:t>$[ ]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rgbClr val="1F2422"/>
                          </a:solidFill>
                        </a:rPr>
                        <a:t>$[ ]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rgbClr val="1F2422"/>
                          </a:solidFill>
                        </a:rPr>
                        <a:t>$[ ]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rgbClr val="1F2422"/>
                          </a:solidFill>
                        </a:rPr>
                        <a:t>$[ ]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rgbClr val="1F2422"/>
                          </a:solidFill>
                        </a:rPr>
                        <a:t>Cash flow after debt</a:t>
                      </a:r>
                    </a:p>
                  </a:txBody>
                  <a:tcPr>
                    <a:solidFill>
                      <a:srgbClr val="F1F5F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rgbClr val="1F2422"/>
                          </a:solidFill>
                        </a:rPr>
                        <a:t>$[ ]</a:t>
                      </a:r>
                    </a:p>
                  </a:txBody>
                  <a:tcPr>
                    <a:solidFill>
                      <a:srgbClr val="F1F5F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rgbClr val="1F2422"/>
                          </a:solidFill>
                        </a:rPr>
                        <a:t>$[ ]</a:t>
                      </a:r>
                    </a:p>
                  </a:txBody>
                  <a:tcPr>
                    <a:solidFill>
                      <a:srgbClr val="F1F5F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rgbClr val="1F2422"/>
                          </a:solidFill>
                        </a:rPr>
                        <a:t>$[ ]</a:t>
                      </a:r>
                    </a:p>
                  </a:txBody>
                  <a:tcPr>
                    <a:solidFill>
                      <a:srgbClr val="F1F5F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rgbClr val="1F2422"/>
                          </a:solidFill>
                        </a:rPr>
                        <a:t>$[ ]</a:t>
                      </a:r>
                    </a:p>
                  </a:txBody>
                  <a:tcPr>
                    <a:solidFill>
                      <a:srgbClr val="F1F5F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rgbClr val="1F2422"/>
                          </a:solidFill>
                        </a:rPr>
                        <a:t>$[ ]</a:t>
                      </a:r>
                    </a:p>
                  </a:txBody>
                  <a:tcPr>
                    <a:solidFill>
                      <a:srgbClr val="F1F5F2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228600" cy="6858000"/>
          </a:xfrm>
          <a:prstGeom prst="rect">
            <a:avLst/>
          </a:prstGeom>
          <a:solidFill>
            <a:srgbClr val="1665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31520" y="548640"/>
            <a:ext cx="105156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200" b="1">
                <a:solidFill>
                  <a:srgbClr val="1F2422"/>
                </a:solidFill>
              </a:rPr>
              <a:t>Returns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828800"/>
            <a:ext cx="1051560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sz="2000">
                <a:solidFill>
                  <a:srgbClr val="1F2422"/>
                </a:solidFill>
              </a:rPr>
              <a:t>•  Stabilized yield on cost: [ ]%</a:t>
            </a:r>
          </a:p>
          <a:p>
            <a:pPr>
              <a:spcAft>
                <a:spcPts val="1200"/>
              </a:spcAft>
            </a:pPr>
            <a:r>
              <a:rPr sz="2000">
                <a:solidFill>
                  <a:srgbClr val="1F2422"/>
                </a:solidFill>
              </a:rPr>
              <a:t>•  Payback period: [ ] years</a:t>
            </a:r>
          </a:p>
          <a:p>
            <a:pPr>
              <a:spcAft>
                <a:spcPts val="1200"/>
              </a:spcAft>
            </a:pPr>
            <a:r>
              <a:rPr sz="2000">
                <a:solidFill>
                  <a:srgbClr val="1F2422"/>
                </a:solidFill>
              </a:rPr>
              <a:t>•  Projected IRR (5-yr): [ ]% · Equity multiple: [ ]x</a:t>
            </a:r>
          </a:p>
          <a:p>
            <a:pPr>
              <a:spcAft>
                <a:spcPts val="1200"/>
              </a:spcAft>
            </a:pPr>
            <a:r>
              <a:rPr sz="2000">
                <a:solidFill>
                  <a:srgbClr val="1F2422"/>
                </a:solidFill>
              </a:rPr>
              <a:t>•  Exit value at [ ]% cap rate: $[ ]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228600" cy="6858000"/>
          </a:xfrm>
          <a:prstGeom prst="rect">
            <a:avLst/>
          </a:prstGeom>
          <a:solidFill>
            <a:srgbClr val="1665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31520" y="548640"/>
            <a:ext cx="105156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200" b="1">
                <a:solidFill>
                  <a:srgbClr val="1F2422"/>
                </a:solidFill>
              </a:rPr>
              <a:t>Timeline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828800"/>
            <a:ext cx="1051560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sz="2000">
                <a:solidFill>
                  <a:srgbClr val="1F2422"/>
                </a:solidFill>
              </a:rPr>
              <a:t>•  Months 0–3: zoning, design, permits</a:t>
            </a:r>
          </a:p>
          <a:p>
            <a:pPr>
              <a:spcAft>
                <a:spcPts val="1200"/>
              </a:spcAft>
            </a:pPr>
            <a:r>
              <a:rPr sz="2000">
                <a:solidFill>
                  <a:srgbClr val="1F2422"/>
                </a:solidFill>
              </a:rPr>
              <a:t>•  Months 3–6: site work, building delivery &amp; erection</a:t>
            </a:r>
          </a:p>
          <a:p>
            <a:pPr>
              <a:spcAft>
                <a:spcPts val="1200"/>
              </a:spcAft>
            </a:pPr>
            <a:r>
              <a:rPr sz="2000">
                <a:solidFill>
                  <a:srgbClr val="1F2422"/>
                </a:solidFill>
              </a:rPr>
              <a:t>•  Month 7: grand opening &amp; lease-up</a:t>
            </a:r>
          </a:p>
          <a:p>
            <a:pPr>
              <a:spcAft>
                <a:spcPts val="1200"/>
              </a:spcAft>
            </a:pPr>
            <a:r>
              <a:rPr sz="2000">
                <a:solidFill>
                  <a:srgbClr val="1F2422"/>
                </a:solidFill>
              </a:rPr>
              <a:t>•  Months 18–30: stabilization at [ ]% occupancy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228600" cy="6858000"/>
          </a:xfrm>
          <a:prstGeom prst="rect">
            <a:avLst/>
          </a:prstGeom>
          <a:solidFill>
            <a:srgbClr val="1665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31520" y="548640"/>
            <a:ext cx="105156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200" b="1">
                <a:solidFill>
                  <a:srgbClr val="1F2422"/>
                </a:solidFill>
              </a:rPr>
              <a:t>Team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828800"/>
            <a:ext cx="1051560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sz="2000">
                <a:solidFill>
                  <a:srgbClr val="1F2422"/>
                </a:solidFill>
              </a:rPr>
              <a:t>•  [Developer / sponsor] — [experience]</a:t>
            </a:r>
          </a:p>
          <a:p>
            <a:pPr>
              <a:spcAft>
                <a:spcPts val="1200"/>
              </a:spcAft>
            </a:pPr>
            <a:r>
              <a:rPr sz="2000">
                <a:solidFill>
                  <a:srgbClr val="1F2422"/>
                </a:solidFill>
              </a:rPr>
              <a:t>•  [Contractor / erector] — [experience]</a:t>
            </a:r>
          </a:p>
          <a:p>
            <a:pPr>
              <a:spcAft>
                <a:spcPts val="1200"/>
              </a:spcAft>
            </a:pPr>
            <a:r>
              <a:rPr sz="2000">
                <a:solidFill>
                  <a:srgbClr val="1F2422"/>
                </a:solidFill>
              </a:rPr>
              <a:t>•  [Property manager] — [experience]</a:t>
            </a:r>
          </a:p>
          <a:p>
            <a:pPr>
              <a:spcAft>
                <a:spcPts val="1200"/>
              </a:spcAft>
            </a:pPr>
            <a:r>
              <a:rPr sz="2000">
                <a:solidFill>
                  <a:srgbClr val="1F2422"/>
                </a:solidFill>
              </a:rPr>
              <a:t>•  Building sourcing: SpecStorage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665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228600" cy="6858000"/>
          </a:xfrm>
          <a:prstGeom prst="rect">
            <a:avLst/>
          </a:prstGeom>
          <a:solidFill>
            <a:srgbClr val="1F24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31520" y="548640"/>
            <a:ext cx="105156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4000" b="1">
                <a:solidFill>
                  <a:srgbClr val="FFFFFF"/>
                </a:solidFill>
              </a:rPr>
              <a:t>The Ask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828800"/>
            <a:ext cx="1051560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sz="2200">
                <a:solidFill>
                  <a:srgbClr val="FFFFFF"/>
                </a:solidFill>
              </a:rPr>
              <a:t>Raising: $[ ] equity / $[ ] debt</a:t>
            </a:r>
          </a:p>
          <a:p>
            <a:pPr>
              <a:spcAft>
                <a:spcPts val="1200"/>
              </a:spcAft>
            </a:pPr>
            <a:r>
              <a:rPr sz="2200">
                <a:solidFill>
                  <a:srgbClr val="FFFFFF"/>
                </a:solidFill>
              </a:rPr>
              <a:t>Investor terms: [preferred return, split]</a:t>
            </a:r>
          </a:p>
          <a:p>
            <a:pPr>
              <a:spcAft>
                <a:spcPts val="1200"/>
              </a:spcAft>
            </a:pPr>
            <a:r>
              <a:rPr sz="2200">
                <a:solidFill>
                  <a:srgbClr val="FFFFFF"/>
                </a:solidFill>
              </a:rPr>
              <a:t>Use of funds: [ ]</a:t>
            </a:r>
          </a:p>
          <a:p>
            <a:pPr>
              <a:spcAft>
                <a:spcPts val="1200"/>
              </a:spcAft>
            </a:pPr>
            <a:r>
              <a:rPr sz="2200">
                <a:solidFill>
                  <a:srgbClr val="FFFFFF"/>
                </a:solidFill>
              </a:rPr>
              <a:t>Contact: [name] · [email] · [phone]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